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1" roundtripDataSignature="AMtx7mhpp8SkIV97aflcNEW1zTC3QBsO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2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151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15f5615e0_2_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115f5615e0_2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15f5615e0_2_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115f5615e0_2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15f5615e0_2_6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3115f5615e0_2_6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115f5615e0_2_6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3115f5615e0_2_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115f5615e0_2_6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3115f5615e0_2_6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115f5615e0_2_6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3115f5615e0_2_6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115f5615e0_2_6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3115f5615e0_2_6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115f5615e0_2_6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3115f5615e0_2_6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115f5615e0_2_6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3115f5615e0_2_6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115f5615e0_2_6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3115f5615e0_2_6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15f5615e0_2_7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3115f5615e0_2_7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115f5615e0_2_7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3115f5615e0_2_7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15f5615e0_2_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115f5615e0_2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115f5615e0_2_7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3115f5615e0_2_7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115f5615e0_2_7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3115f5615e0_2_7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15f5615e0_2_7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3115f5615e0_2_7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115f5615e0_2_7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3115f5615e0_2_7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115f5615e0_2_7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g3115f5615e0_2_7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115f5615e0_2_7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3115f5615e0_2_7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115f5615e0_2_7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3115f5615e0_2_7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115f5615e0_2_7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g3115f5615e0_2_7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115f5615e0_2_7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3115f5615e0_2_7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115f5615e0_2_7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g3115f5615e0_2_7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15f5615e0_2_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115f5615e0_2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115f5615e0_2_8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3115f5615e0_2_8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115f5615e0_2_8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3115f5615e0_2_8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115f5615e0_2_8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g3115f5615e0_2_8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</p:txBody>
      </p:sp>
      <p:sp>
        <p:nvSpPr>
          <p:cNvPr id="1062" name="Google Shape;1062;g3115f5615e0_2_8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115f5615e0_2_8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g3115f5615e0_2_8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/28</a:t>
            </a:r>
            <a:endParaRPr/>
          </a:p>
        </p:txBody>
      </p:sp>
      <p:sp>
        <p:nvSpPr>
          <p:cNvPr id="1070" name="Google Shape;1070;g3115f5615e0_2_8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115f5615e0_2_8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g3115f5615e0_2_8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/16</a:t>
            </a:r>
            <a:endParaRPr/>
          </a:p>
        </p:txBody>
      </p:sp>
      <p:sp>
        <p:nvSpPr>
          <p:cNvPr id="1076" name="Google Shape;1076;g3115f5615e0_2_8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115f5615e0_2_8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g3115f5615e0_2_8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 gateway</a:t>
            </a:r>
            <a:endParaRPr/>
          </a:p>
        </p:txBody>
      </p:sp>
      <p:sp>
        <p:nvSpPr>
          <p:cNvPr id="1082" name="Google Shape;1082;g3115f5615e0_2_8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115f5615e0_2_8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g3115f5615e0_2_8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Amazon VPC</a:t>
            </a:r>
            <a:endParaRPr/>
          </a:p>
        </p:txBody>
      </p:sp>
      <p:sp>
        <p:nvSpPr>
          <p:cNvPr id="1088" name="Google Shape;1088;g3115f5615e0_2_8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115f5615e0_2_8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</a:t>
            </a:r>
            <a:endParaRPr/>
          </a:p>
        </p:txBody>
      </p:sp>
      <p:sp>
        <p:nvSpPr>
          <p:cNvPr id="1093" name="Google Shape;1093;g3115f5615e0_2_8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115f5615e0_2_8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edge Locations</a:t>
            </a:r>
            <a:endParaRPr/>
          </a:p>
        </p:txBody>
      </p:sp>
      <p:sp>
        <p:nvSpPr>
          <p:cNvPr id="1098" name="Google Shape;1098;g3115f5615e0_2_8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115f5615e0_2_8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ACL</a:t>
            </a:r>
            <a:endParaRPr/>
          </a:p>
        </p:txBody>
      </p:sp>
      <p:sp>
        <p:nvSpPr>
          <p:cNvPr id="1103" name="Google Shape;1103;g3115f5615e0_2_8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15f5615e0_2_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115f5615e0_2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115f5615e0_2_8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3115f5615e0_2_8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main route is created by default</a:t>
            </a:r>
            <a:endParaRPr/>
          </a:p>
        </p:txBody>
      </p:sp>
      <p:sp>
        <p:nvSpPr>
          <p:cNvPr id="1109" name="Google Shape;1109;g3115f5615e0_2_8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115f5615e0_2_8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g3115f5615e0_2_8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Groups</a:t>
            </a:r>
            <a:endParaRPr/>
          </a:p>
        </p:txBody>
      </p:sp>
      <p:sp>
        <p:nvSpPr>
          <p:cNvPr id="1115" name="Google Shape;1115;g3115f5615e0_2_8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115f5615e0_2_8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g3115f5615e0_2_8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251</a:t>
            </a:r>
            <a:endParaRPr/>
          </a:p>
        </p:txBody>
      </p:sp>
      <p:sp>
        <p:nvSpPr>
          <p:cNvPr id="1121" name="Google Shape;1121;g3115f5615e0_2_8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115f5615e0_2_8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g3115f5615e0_2_8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NAT gateway</a:t>
            </a:r>
            <a:endParaRPr sz="1200"/>
          </a:p>
        </p:txBody>
      </p:sp>
      <p:sp>
        <p:nvSpPr>
          <p:cNvPr id="1127" name="Google Shape;1127;g3115f5615e0_2_8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115f5615e0_2_8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g3115f5615e0_2_8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NACL</a:t>
            </a:r>
            <a:endParaRPr sz="1200"/>
          </a:p>
        </p:txBody>
      </p:sp>
      <p:sp>
        <p:nvSpPr>
          <p:cNvPr id="1135" name="Google Shape;1135;g3115f5615e0_2_8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115f5615e0_2_8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g3115f5615e0_2_8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VPC</a:t>
            </a:r>
            <a:endParaRPr sz="1200"/>
          </a:p>
        </p:txBody>
      </p:sp>
      <p:sp>
        <p:nvSpPr>
          <p:cNvPr id="1143" name="Google Shape;1143;g3115f5615e0_2_8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115f5615e0_2_9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g3115f5615e0_2_9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Internet Gateway</a:t>
            </a:r>
            <a:endParaRPr sz="1200"/>
          </a:p>
        </p:txBody>
      </p:sp>
      <p:sp>
        <p:nvSpPr>
          <p:cNvPr id="1151" name="Google Shape;1151;g3115f5615e0_2_9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115f5615e0_2_9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g3115f5615e0_2_9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Regional</a:t>
            </a:r>
            <a:endParaRPr sz="1200"/>
          </a:p>
        </p:txBody>
      </p:sp>
      <p:sp>
        <p:nvSpPr>
          <p:cNvPr id="1159" name="Google Shape;1159;g3115f5615e0_2_90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115f5615e0_2_9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6" name="Google Shape;1166;g3115f5615e0_2_9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True</a:t>
            </a:r>
            <a:endParaRPr sz="1200"/>
          </a:p>
        </p:txBody>
      </p:sp>
      <p:sp>
        <p:nvSpPr>
          <p:cNvPr id="1167" name="Google Shape;1167;g3115f5615e0_2_9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115f5615e0_2_9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4" name="Google Shape;1174;g3115f5615e0_2_9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</p:txBody>
      </p:sp>
      <p:sp>
        <p:nvSpPr>
          <p:cNvPr id="1175" name="Google Shape;1175;g3115f5615e0_2_9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15f5615e0_2_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115f5615e0_2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115f5615e0_2_9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g3115f5615e0_2_9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False</a:t>
            </a:r>
            <a:endParaRPr sz="1200"/>
          </a:p>
        </p:txBody>
      </p:sp>
      <p:sp>
        <p:nvSpPr>
          <p:cNvPr id="1183" name="Google Shape;1183;g3115f5615e0_2_9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115f5615e0_2_9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g3115f5615e0_2_9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True</a:t>
            </a:r>
            <a:endParaRPr sz="1200"/>
          </a:p>
        </p:txBody>
      </p:sp>
      <p:sp>
        <p:nvSpPr>
          <p:cNvPr id="1191" name="Google Shape;1191;g3115f5615e0_2_9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115f5615e0_2_9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g3115f5615e0_2_9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False</a:t>
            </a:r>
            <a:endParaRPr sz="1200"/>
          </a:p>
        </p:txBody>
      </p:sp>
      <p:sp>
        <p:nvSpPr>
          <p:cNvPr id="1199" name="Google Shape;1199;g3115f5615e0_2_9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121de57b5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3121de57b5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 &gt;&gt; limited services</a:t>
            </a:r>
            <a:endParaRPr/>
          </a:p>
        </p:txBody>
      </p:sp>
      <p:sp>
        <p:nvSpPr>
          <p:cNvPr id="1207" name="Google Shape;1207;g3121de57b5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3121de57b5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3121de57b5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</a:t>
            </a:r>
            <a:endParaRPr/>
          </a:p>
        </p:txBody>
      </p:sp>
      <p:sp>
        <p:nvSpPr>
          <p:cNvPr id="1213" name="Google Shape;1213;g3121de57b5e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3121de57b5e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3121de57b5e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</a:t>
            </a:r>
            <a:endParaRPr/>
          </a:p>
        </p:txBody>
      </p:sp>
      <p:sp>
        <p:nvSpPr>
          <p:cNvPr id="1219" name="Google Shape;1219;g3121de57b5e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15f5615e0_2_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115f5615e0_2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15f5615e0_2_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115f5615e0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15f5615e0_2_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115f5615e0_2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15f5615e0_2_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115f5615e0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15f5615e0_2_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115f5615e0_2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15f5615e0_2_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115f5615e0_2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15f5615e0_2_1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115f5615e0_2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15f5615e0_2_1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115f5615e0_2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15f5615e0_2_1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115f5615e0_2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15f5615e0_2_1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115f5615e0_2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15f5615e0_2_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115f5615e0_2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15f5615e0_2_2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115f5615e0_2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15f5615e0_2_2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115f5615e0_2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15f5615e0_2_2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115f5615e0_2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15f5615e0_2_2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115f5615e0_2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15f5615e0_2_2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115f5615e0_2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15f5615e0_2_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115f5615e0_2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15f5615e0_2_2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115f5615e0_2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15f5615e0_2_2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115f5615e0_2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15f5615e0_2_2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115f5615e0_2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15f5615e0_2_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115f5615e0_2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15f5615e0_2_2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115f5615e0_2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15f5615e0_2_2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115f5615e0_2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15f5615e0_2_2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115f5615e0_2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15f5615e0_2_2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115f5615e0_2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15f5615e0_2_2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115f5615e0_2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15f5615e0_2_2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115f5615e0_2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15f5615e0_2_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115f5615e0_2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15f5615e0_2_2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115f5615e0_2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15f5615e0_2_2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115f5615e0_2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15f5615e0_2_2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115f5615e0_2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15f5615e0_2_2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115f5615e0_2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15f5615e0_2_2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115f5615e0_2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15f5615e0_2_2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115f5615e0_2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15f5615e0_2_2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3115f5615e0_2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15f5615e0_2_2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115f5615e0_2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15f5615e0_2_2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115f5615e0_2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15f5615e0_2_3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115f5615e0_2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15f5615e0_2_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115f5615e0_2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15f5615e0_2_3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115f5615e0_2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15f5615e0_2_3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3115f5615e0_2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15f5615e0_2_3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115f5615e0_2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15f5615e0_2_3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3115f5615e0_2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15f5615e0_2_3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115f5615e0_2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15f5615e0_2_3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115f5615e0_2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15f5615e0_2_3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115f5615e0_2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15f5615e0_2_3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115f5615e0_2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5f5615e0_2_3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115f5615e0_2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15f5615e0_2_3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115f5615e0_2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15f5615e0_2_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115f5615e0_2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15f5615e0_2_3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115f5615e0_2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15f5615e0_2_3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3115f5615e0_2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15f5615e0_2_3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115f5615e0_2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115f5615e0_2_3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115f5615e0_2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115f5615e0_2_3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115f5615e0_2_3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15f5615e0_2_3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3115f5615e0_2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15f5615e0_2_3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3115f5615e0_2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15f5615e0_2_3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3115f5615e0_2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115f5615e0_2_3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115f5615e0_2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15f5615e0_2_3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115f5615e0_2_3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15f5615e0_2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115f5615e0_2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15f5615e0_2_3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115f5615e0_2_3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115f5615e0_2_3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3115f5615e0_2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15f5615e0_2_3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3115f5615e0_2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15f5615e0_2_4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115f5615e0_2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15f5615e0_2_4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3115f5615e0_2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115f5615e0_2_4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115f5615e0_2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15f5615e0_2_4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3115f5615e0_2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115f5615e0_2_4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115f5615e0_2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115f5615e0_2_4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115f5615e0_2_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15f5615e0_2_4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115f5615e0_2_4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15f5615e0_2_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115f5615e0_2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115f5615e0_2_4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3115f5615e0_2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115f5615e0_2_4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3115f5615e0_2_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115f5615e0_2_4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3115f5615e0_2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115f5615e0_2_4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3115f5615e0_2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115f5615e0_2_4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3115f5615e0_2_4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115f5615e0_2_4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3115f5615e0_2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115f5615e0_2_4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115f5615e0_2_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115f5615e0_2_5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3115f5615e0_2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115f5615e0_2_5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3115f5615e0_2_5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115f5615e0_2_5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3115f5615e0_2_5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15f5615e0_2_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115f5615e0_2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115f5615e0_2_5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3115f5615e0_2_5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115f5615e0_2_5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3115f5615e0_2_5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115f5615e0_2_5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115f5615e0_2_5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115f5615e0_2_5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3115f5615e0_2_5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115f5615e0_2_5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3115f5615e0_2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115f5615e0_2_5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3115f5615e0_2_5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115f5615e0_2_5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3115f5615e0_2_5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115f5615e0_2_5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3115f5615e0_2_5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115f5615e0_2_6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3115f5615e0_2_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115f5615e0_2_6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3115f5615e0_2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1" name="Google Shape;91;p14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4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15f5615e0_2_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3115f5615e0_2_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g3115f5615e0_2_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3115f5615e0_2_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3115f5615e0_2_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15f5615e0_2_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115f5615e0_2_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3115f5615e0_2_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15f5615e0_2_1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3115f5615e0_2_16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g3115f5615e0_2_16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g3115f5615e0_2_16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g3115f5615e0_2_16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6" name="Google Shape;136;g3115f5615e0_2_16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g3115f5615e0_2_16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g3115f5615e0_2_16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g3115f5615e0_2_16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g3115f5615e0_2_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115f5615e0_2_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115f5615e0_2_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15f5615e0_2_2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115f5615e0_2_29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6" name="Google Shape;146;g3115f5615e0_2_29"/>
          <p:cNvSpPr txBox="1"/>
          <p:nvPr>
            <p:ph idx="1" type="body"/>
          </p:nvPr>
        </p:nvSpPr>
        <p:spPr>
          <a:xfrm>
            <a:off x="1311558" y="5084524"/>
            <a:ext cx="219661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g3115f5615e0_2_29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8" name="Google Shape;148;g3115f5615e0_2_29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g3115f5615e0_2_29"/>
          <p:cNvSpPr txBox="1"/>
          <p:nvPr>
            <p:ph idx="5" type="body"/>
          </p:nvPr>
        </p:nvSpPr>
        <p:spPr>
          <a:xfrm>
            <a:off x="3707607" y="5099206"/>
            <a:ext cx="21450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0" name="Google Shape;150;g3115f5615e0_2_29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1" name="Google Shape;151;g3115f5615e0_2_29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2" name="Google Shape;152;g3115f5615e0_2_29"/>
          <p:cNvSpPr txBox="1"/>
          <p:nvPr>
            <p:ph idx="8" type="body"/>
          </p:nvPr>
        </p:nvSpPr>
        <p:spPr>
          <a:xfrm>
            <a:off x="6198271" y="5099206"/>
            <a:ext cx="213298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g3115f5615e0_2_29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g3115f5615e0_2_29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5" name="Google Shape;155;g3115f5615e0_2_29"/>
          <p:cNvSpPr txBox="1"/>
          <p:nvPr>
            <p:ph idx="14" type="body"/>
          </p:nvPr>
        </p:nvSpPr>
        <p:spPr>
          <a:xfrm>
            <a:off x="8618152" y="5084524"/>
            <a:ext cx="213298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g3115f5615e0_2_29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7" name="Google Shape;157;g3115f5615e0_2_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3115f5615e0_2_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3115f5615e0_2_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15f5615e0_2_4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g3115f5615e0_2_4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g3115f5615e0_2_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3115f5615e0_2_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3115f5615e0_2_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15f5615e0_2_5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3115f5615e0_2_5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9" name="Google Shape;169;g3115f5615e0_2_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3115f5615e0_2_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g3115f5615e0_2_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15f5615e0_2_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g3115f5615e0_2_5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g3115f5615e0_2_5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g3115f5615e0_2_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3115f5615e0_2_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g3115f5615e0_2_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15f5615e0_2_6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g3115f5615e0_2_6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2" name="Google Shape;182;g3115f5615e0_2_6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g3115f5615e0_2_6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4" name="Google Shape;184;g3115f5615e0_2_6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g3115f5615e0_2_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g3115f5615e0_2_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g3115f5615e0_2_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15f5615e0_2_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3115f5615e0_2_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g3115f5615e0_2_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g3115f5615e0_2_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15f5615e0_2_7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g3115f5615e0_2_7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6" name="Google Shape;196;g3115f5615e0_2_7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7" name="Google Shape;197;g3115f5615e0_2_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g3115f5615e0_2_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g3115f5615e0_2_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15f5615e0_2_8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g3115f5615e0_2_8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g3115f5615e0_2_8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4" name="Google Shape;204;g3115f5615e0_2_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g3115f5615e0_2_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g3115f5615e0_2_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15f5615e0_2_9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3115f5615e0_2_9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g3115f5615e0_2_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g3115f5615e0_2_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g3115f5615e0_2_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15f5615e0_2_9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g3115f5615e0_2_9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g3115f5615e0_2_9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g3115f5615e0_2_9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g3115f5615e0_2_9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3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133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33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133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1" name="Google Shape;31;p133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133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133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133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4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" name="Google Shape;41;p134"/>
          <p:cNvSpPr txBox="1"/>
          <p:nvPr>
            <p:ph idx="1" type="body"/>
          </p:nvPr>
        </p:nvSpPr>
        <p:spPr>
          <a:xfrm>
            <a:off x="1311558" y="5084524"/>
            <a:ext cx="219661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34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4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" name="Google Shape;44;p134"/>
          <p:cNvSpPr txBox="1"/>
          <p:nvPr>
            <p:ph idx="5" type="body"/>
          </p:nvPr>
        </p:nvSpPr>
        <p:spPr>
          <a:xfrm>
            <a:off x="3707607" y="5099206"/>
            <a:ext cx="21450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4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34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" name="Google Shape;47;p134"/>
          <p:cNvSpPr txBox="1"/>
          <p:nvPr>
            <p:ph idx="8" type="body"/>
          </p:nvPr>
        </p:nvSpPr>
        <p:spPr>
          <a:xfrm>
            <a:off x="6198271" y="5099206"/>
            <a:ext cx="213298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34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34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134"/>
          <p:cNvSpPr txBox="1"/>
          <p:nvPr>
            <p:ph idx="14" type="body"/>
          </p:nvPr>
        </p:nvSpPr>
        <p:spPr>
          <a:xfrm>
            <a:off x="8618152" y="5084524"/>
            <a:ext cx="213298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34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1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1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1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1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15f5615e0_2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g3115f5615e0_2_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g3115f5615e0_2_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g3115f5615e0_2_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g3115f5615e0_2_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9.png"/><Relationship Id="rId4" Type="http://schemas.openxmlformats.org/officeDocument/2006/relationships/image" Target="../media/image9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9.png"/><Relationship Id="rId4" Type="http://schemas.openxmlformats.org/officeDocument/2006/relationships/image" Target="../media/image11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9.png"/><Relationship Id="rId4" Type="http://schemas.openxmlformats.org/officeDocument/2006/relationships/image" Target="../media/image13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9.png"/><Relationship Id="rId4" Type="http://schemas.openxmlformats.org/officeDocument/2006/relationships/image" Target="../media/image10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9.png"/><Relationship Id="rId4" Type="http://schemas.openxmlformats.org/officeDocument/2006/relationships/image" Target="../media/image10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9.png"/><Relationship Id="rId4" Type="http://schemas.openxmlformats.org/officeDocument/2006/relationships/image" Target="../media/image11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9.png"/><Relationship Id="rId4" Type="http://schemas.openxmlformats.org/officeDocument/2006/relationships/image" Target="../media/image11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9.png"/><Relationship Id="rId4" Type="http://schemas.openxmlformats.org/officeDocument/2006/relationships/image" Target="../media/image10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9.png"/><Relationship Id="rId4" Type="http://schemas.openxmlformats.org/officeDocument/2006/relationships/image" Target="../media/image11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9.png"/><Relationship Id="rId4" Type="http://schemas.openxmlformats.org/officeDocument/2006/relationships/image" Target="../media/image1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9.png"/><Relationship Id="rId4" Type="http://schemas.openxmlformats.org/officeDocument/2006/relationships/image" Target="../media/image11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9.png"/><Relationship Id="rId4" Type="http://schemas.openxmlformats.org/officeDocument/2006/relationships/image" Target="../media/image11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9.png"/><Relationship Id="rId4" Type="http://schemas.openxmlformats.org/officeDocument/2006/relationships/image" Target="../media/image12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9.png"/><Relationship Id="rId4" Type="http://schemas.openxmlformats.org/officeDocument/2006/relationships/image" Target="../media/image11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9.png"/><Relationship Id="rId4" Type="http://schemas.openxmlformats.org/officeDocument/2006/relationships/image" Target="../media/image12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9.png"/><Relationship Id="rId4" Type="http://schemas.openxmlformats.org/officeDocument/2006/relationships/image" Target="../media/image11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9.png"/><Relationship Id="rId4" Type="http://schemas.openxmlformats.org/officeDocument/2006/relationships/image" Target="../media/image13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9.png"/><Relationship Id="rId4" Type="http://schemas.openxmlformats.org/officeDocument/2006/relationships/image" Target="../media/image13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9.png"/><Relationship Id="rId4" Type="http://schemas.openxmlformats.org/officeDocument/2006/relationships/image" Target="../media/image12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79.png"/><Relationship Id="rId4" Type="http://schemas.openxmlformats.org/officeDocument/2006/relationships/image" Target="../media/image1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9.png"/><Relationship Id="rId4" Type="http://schemas.openxmlformats.org/officeDocument/2006/relationships/image" Target="../media/image13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9.png"/><Relationship Id="rId4" Type="http://schemas.openxmlformats.org/officeDocument/2006/relationships/image" Target="../media/image12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0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Relationship Id="rId4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Relationship Id="rId4" Type="http://schemas.openxmlformats.org/officeDocument/2006/relationships/image" Target="../media/image8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9.png"/><Relationship Id="rId4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png"/><Relationship Id="rId4" Type="http://schemas.openxmlformats.org/officeDocument/2006/relationships/image" Target="../media/image8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9.png"/><Relationship Id="rId4" Type="http://schemas.openxmlformats.org/officeDocument/2006/relationships/image" Target="../media/image9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9.png"/><Relationship Id="rId4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Relationship Id="rId4" Type="http://schemas.openxmlformats.org/officeDocument/2006/relationships/image" Target="../media/image9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9.png"/><Relationship Id="rId4" Type="http://schemas.openxmlformats.org/officeDocument/2006/relationships/image" Target="../media/image9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9.png"/><Relationship Id="rId4" Type="http://schemas.openxmlformats.org/officeDocument/2006/relationships/image" Target="../media/image10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9.png"/><Relationship Id="rId4" Type="http://schemas.openxmlformats.org/officeDocument/2006/relationships/image" Target="../media/image8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9.png"/><Relationship Id="rId4" Type="http://schemas.openxmlformats.org/officeDocument/2006/relationships/image" Target="../media/image9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9.png"/><Relationship Id="rId4" Type="http://schemas.openxmlformats.org/officeDocument/2006/relationships/image" Target="../media/image8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9.png"/><Relationship Id="rId4" Type="http://schemas.openxmlformats.org/officeDocument/2006/relationships/image" Target="../media/image10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9.png"/><Relationship Id="rId4" Type="http://schemas.openxmlformats.org/officeDocument/2006/relationships/image" Target="../media/image9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9.png"/><Relationship Id="rId4" Type="http://schemas.openxmlformats.org/officeDocument/2006/relationships/image" Target="../media/image10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9.png"/><Relationship Id="rId4" Type="http://schemas.openxmlformats.org/officeDocument/2006/relationships/image" Target="../media/image9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9.png"/><Relationship Id="rId4" Type="http://schemas.openxmlformats.org/officeDocument/2006/relationships/image" Target="../media/image10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9.png"/><Relationship Id="rId4" Type="http://schemas.openxmlformats.org/officeDocument/2006/relationships/image" Target="../media/image10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9.png"/><Relationship Id="rId4" Type="http://schemas.openxmlformats.org/officeDocument/2006/relationships/image" Target="../media/image10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9.png"/><Relationship Id="rId4" Type="http://schemas.openxmlformats.org/officeDocument/2006/relationships/image" Target="../media/image9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9.png"/><Relationship Id="rId4" Type="http://schemas.openxmlformats.org/officeDocument/2006/relationships/image" Target="../media/image10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15f5615e0_2_10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Section 4</a:t>
            </a:r>
            <a:endParaRPr b="1"/>
          </a:p>
        </p:txBody>
      </p:sp>
      <p:sp>
        <p:nvSpPr>
          <p:cNvPr id="224" name="Google Shape;224;g3115f5615e0_2_10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Networking basics CIDR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Amazon VPC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VPC networking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VPC security (ACL/SG)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5" name="Google Shape;225;g3115f5615e0_2_105"/>
          <p:cNvSpPr txBox="1"/>
          <p:nvPr/>
        </p:nvSpPr>
        <p:spPr>
          <a:xfrm>
            <a:off x="8887692" y="556014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 Fatma Agery</a:t>
            </a:r>
            <a:endParaRPr b="1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3115f5615e0_2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5" y="547687"/>
            <a:ext cx="10344150" cy="57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115f5615e0_2_62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44" name="Google Shape;844;g3115f5615e0_2_6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45" name="Google Shape;845;g3115f5615e0_2_6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g3115f5615e0_2_627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847" name="Google Shape;847;g3115f5615e0_2_627"/>
          <p:cNvPicPr preferRelativeResize="0"/>
          <p:nvPr/>
        </p:nvPicPr>
        <p:blipFill rotWithShape="1">
          <a:blip r:embed="rId4">
            <a:alphaModFix/>
          </a:blip>
          <a:srcRect b="4411" l="0" r="0" t="11282"/>
          <a:stretch/>
        </p:blipFill>
        <p:spPr>
          <a:xfrm>
            <a:off x="0" y="0"/>
            <a:ext cx="12144375" cy="57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3115f5615e0_2_627"/>
          <p:cNvSpPr/>
          <p:nvPr/>
        </p:nvSpPr>
        <p:spPr>
          <a:xfrm>
            <a:off x="3924886" y="2700996"/>
            <a:ext cx="1434905" cy="407963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115f5615e0_2_63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4" name="Google Shape;854;g3115f5615e0_2_6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55" name="Google Shape;855;g3115f5615e0_2_6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3115f5615e0_2_636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857" name="Google Shape;857;g3115f5615e0_2_636"/>
          <p:cNvPicPr preferRelativeResize="0"/>
          <p:nvPr/>
        </p:nvPicPr>
        <p:blipFill rotWithShape="1">
          <a:blip r:embed="rId4">
            <a:alphaModFix/>
          </a:blip>
          <a:srcRect b="4614" l="0" r="0" t="11077"/>
          <a:stretch/>
        </p:blipFill>
        <p:spPr>
          <a:xfrm>
            <a:off x="0" y="0"/>
            <a:ext cx="12144375" cy="57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g3115f5615e0_2_636"/>
          <p:cNvSpPr/>
          <p:nvPr/>
        </p:nvSpPr>
        <p:spPr>
          <a:xfrm>
            <a:off x="9355015" y="3109917"/>
            <a:ext cx="1998786" cy="547683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115f5615e0_2_64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4" name="Google Shape;864;g3115f5615e0_2_6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65" name="Google Shape;865;g3115f5615e0_2_6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3115f5615e0_2_645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two subnets</a:t>
            </a:r>
            <a:endParaRPr/>
          </a:p>
        </p:txBody>
      </p:sp>
      <p:pic>
        <p:nvPicPr>
          <p:cNvPr id="867" name="Google Shape;867;g3115f5615e0_2_645"/>
          <p:cNvPicPr preferRelativeResize="0"/>
          <p:nvPr/>
        </p:nvPicPr>
        <p:blipFill rotWithShape="1">
          <a:blip r:embed="rId4">
            <a:alphaModFix/>
          </a:blip>
          <a:srcRect b="5230" l="0" r="0" t="11487"/>
          <a:stretch/>
        </p:blipFill>
        <p:spPr>
          <a:xfrm>
            <a:off x="0" y="0"/>
            <a:ext cx="12144375" cy="57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g3115f5615e0_2_645"/>
          <p:cNvSpPr/>
          <p:nvPr/>
        </p:nvSpPr>
        <p:spPr>
          <a:xfrm>
            <a:off x="0" y="2993941"/>
            <a:ext cx="6048375" cy="64711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115f5615e0_2_65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4" name="Google Shape;874;g3115f5615e0_2_6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75" name="Google Shape;875;g3115f5615e0_2_6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g3115f5615e0_2_654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current VPC</a:t>
            </a:r>
            <a:endParaRPr/>
          </a:p>
        </p:txBody>
      </p:sp>
      <p:pic>
        <p:nvPicPr>
          <p:cNvPr id="877" name="Google Shape;877;g3115f5615e0_2_6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024" y="292833"/>
            <a:ext cx="11386667" cy="531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115f5615e0_2_66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3" name="Google Shape;883;g3115f5615e0_2_6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84" name="Google Shape;884;g3115f5615e0_2_6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g3115f5615e0_2_662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new Security Group for a web server</a:t>
            </a:r>
            <a:endParaRPr/>
          </a:p>
        </p:txBody>
      </p:sp>
      <p:pic>
        <p:nvPicPr>
          <p:cNvPr id="886" name="Google Shape;886;g3115f5615e0_2_662"/>
          <p:cNvPicPr preferRelativeResize="0"/>
          <p:nvPr/>
        </p:nvPicPr>
        <p:blipFill rotWithShape="1">
          <a:blip r:embed="rId4">
            <a:alphaModFix/>
          </a:blip>
          <a:srcRect b="4410" l="0" r="0" t="11487"/>
          <a:stretch/>
        </p:blipFill>
        <p:spPr>
          <a:xfrm>
            <a:off x="-5429" y="0"/>
            <a:ext cx="12144375" cy="576775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3115f5615e0_2_662"/>
          <p:cNvSpPr/>
          <p:nvPr/>
        </p:nvSpPr>
        <p:spPr>
          <a:xfrm>
            <a:off x="84406" y="3685734"/>
            <a:ext cx="1213039" cy="376311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g3115f5615e0_2_662"/>
          <p:cNvSpPr/>
          <p:nvPr/>
        </p:nvSpPr>
        <p:spPr>
          <a:xfrm>
            <a:off x="9594167" y="432095"/>
            <a:ext cx="2025748" cy="46008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115f5615e0_2_67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4" name="Google Shape;894;g3115f5615e0_2_6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95" name="Google Shape;895;g3115f5615e0_2_6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3115f5615e0_2_672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 the name, Description, and VPC</a:t>
            </a:r>
            <a:endParaRPr/>
          </a:p>
        </p:txBody>
      </p:sp>
      <p:pic>
        <p:nvPicPr>
          <p:cNvPr id="897" name="Google Shape;897;g3115f5615e0_2_672"/>
          <p:cNvPicPr preferRelativeResize="0"/>
          <p:nvPr/>
        </p:nvPicPr>
        <p:blipFill rotWithShape="1">
          <a:blip r:embed="rId4">
            <a:alphaModFix/>
          </a:blip>
          <a:srcRect b="5026" l="0" r="0" t="11282"/>
          <a:stretch/>
        </p:blipFill>
        <p:spPr>
          <a:xfrm>
            <a:off x="0" y="3516"/>
            <a:ext cx="12144375" cy="573962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g3115f5615e0_2_672"/>
          <p:cNvSpPr/>
          <p:nvPr/>
        </p:nvSpPr>
        <p:spPr>
          <a:xfrm>
            <a:off x="309489" y="2307076"/>
            <a:ext cx="5786511" cy="228954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115f5615e0_2_68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4" name="Google Shape;904;g3115f5615e0_2_6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05" name="Google Shape;905;g3115f5615e0_2_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g3115f5615e0_2_681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new Inbound Rule, Type: HTTP,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Any IPv4</a:t>
            </a:r>
            <a:endParaRPr/>
          </a:p>
        </p:txBody>
      </p:sp>
      <p:pic>
        <p:nvPicPr>
          <p:cNvPr id="907" name="Google Shape;907;g3115f5615e0_2_681"/>
          <p:cNvPicPr preferRelativeResize="0"/>
          <p:nvPr/>
        </p:nvPicPr>
        <p:blipFill rotWithShape="1">
          <a:blip r:embed="rId4">
            <a:alphaModFix/>
          </a:blip>
          <a:srcRect b="4821" l="0" r="0" t="11280"/>
          <a:stretch/>
        </p:blipFill>
        <p:spPr>
          <a:xfrm>
            <a:off x="0" y="0"/>
            <a:ext cx="12144375" cy="5753687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g3115f5615e0_2_681"/>
          <p:cNvSpPr/>
          <p:nvPr/>
        </p:nvSpPr>
        <p:spPr>
          <a:xfrm>
            <a:off x="196948" y="2461846"/>
            <a:ext cx="2124221" cy="54864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g3115f5615e0_2_681"/>
          <p:cNvSpPr/>
          <p:nvPr/>
        </p:nvSpPr>
        <p:spPr>
          <a:xfrm>
            <a:off x="4642338" y="2461845"/>
            <a:ext cx="2278967" cy="158964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115f5615e0_2_69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5" name="Google Shape;915;g3115f5615e0_2_6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16" name="Google Shape;916;g3115f5615e0_2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3115f5615e0_2_691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Security Group</a:t>
            </a:r>
            <a:endParaRPr/>
          </a:p>
        </p:txBody>
      </p:sp>
      <p:pic>
        <p:nvPicPr>
          <p:cNvPr id="918" name="Google Shape;918;g3115f5615e0_2_691"/>
          <p:cNvPicPr preferRelativeResize="0"/>
          <p:nvPr/>
        </p:nvPicPr>
        <p:blipFill rotWithShape="1">
          <a:blip r:embed="rId4">
            <a:alphaModFix/>
          </a:blip>
          <a:srcRect b="4616" l="0" r="0" t="11282"/>
          <a:stretch/>
        </p:blipFill>
        <p:spPr>
          <a:xfrm>
            <a:off x="0" y="26696"/>
            <a:ext cx="12144375" cy="576775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3115f5615e0_2_691"/>
          <p:cNvSpPr/>
          <p:nvPr/>
        </p:nvSpPr>
        <p:spPr>
          <a:xfrm>
            <a:off x="9369083" y="4842791"/>
            <a:ext cx="2138289" cy="573271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115f5615e0_2_70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5" name="Google Shape;925;g3115f5615e0_2_70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26" name="Google Shape;926;g3115f5615e0_2_7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3115f5615e0_2_700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EC2 Service</a:t>
            </a:r>
            <a:endParaRPr/>
          </a:p>
        </p:txBody>
      </p:sp>
      <p:pic>
        <p:nvPicPr>
          <p:cNvPr id="928" name="Google Shape;928;g3115f5615e0_2_700"/>
          <p:cNvPicPr preferRelativeResize="0"/>
          <p:nvPr/>
        </p:nvPicPr>
        <p:blipFill rotWithShape="1">
          <a:blip r:embed="rId4">
            <a:alphaModFix/>
          </a:blip>
          <a:srcRect b="4616" l="0" r="0" t="11282"/>
          <a:stretch/>
        </p:blipFill>
        <p:spPr>
          <a:xfrm>
            <a:off x="0" y="0"/>
            <a:ext cx="12144375" cy="576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115f5615e0_2_70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4" name="Google Shape;934;g3115f5615e0_2_70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35" name="Google Shape;935;g3115f5615e0_2_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g3115f5615e0_2_708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 Instance (Web server)</a:t>
            </a:r>
            <a:endParaRPr/>
          </a:p>
        </p:txBody>
      </p:sp>
      <p:pic>
        <p:nvPicPr>
          <p:cNvPr id="937" name="Google Shape;937;g3115f5615e0_2_708"/>
          <p:cNvPicPr preferRelativeResize="0"/>
          <p:nvPr/>
        </p:nvPicPr>
        <p:blipFill rotWithShape="1">
          <a:blip r:embed="rId4">
            <a:alphaModFix/>
          </a:blip>
          <a:srcRect b="4821" l="0" r="0" t="11077"/>
          <a:stretch/>
        </p:blipFill>
        <p:spPr>
          <a:xfrm>
            <a:off x="0" y="0"/>
            <a:ext cx="12144375" cy="576775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g3115f5615e0_2_708"/>
          <p:cNvSpPr/>
          <p:nvPr/>
        </p:nvSpPr>
        <p:spPr>
          <a:xfrm>
            <a:off x="2532185" y="2461846"/>
            <a:ext cx="1871003" cy="46423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115f5615e0_2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587" y="762000"/>
            <a:ext cx="10410825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115f5615e0_2_71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4" name="Google Shape;944;g3115f5615e0_2_7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45" name="Google Shape;945;g3115f5615e0_2_7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g3115f5615e0_2_717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the AMI as Amazon Linux</a:t>
            </a:r>
            <a:endParaRPr/>
          </a:p>
        </p:txBody>
      </p:sp>
      <p:pic>
        <p:nvPicPr>
          <p:cNvPr id="947" name="Google Shape;947;g3115f5615e0_2_717"/>
          <p:cNvPicPr preferRelativeResize="0"/>
          <p:nvPr/>
        </p:nvPicPr>
        <p:blipFill rotWithShape="1">
          <a:blip r:embed="rId4">
            <a:alphaModFix/>
          </a:blip>
          <a:srcRect b="4821" l="0" r="0" t="11280"/>
          <a:stretch/>
        </p:blipFill>
        <p:spPr>
          <a:xfrm>
            <a:off x="0" y="0"/>
            <a:ext cx="12144375" cy="575368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g3115f5615e0_2_717"/>
          <p:cNvSpPr/>
          <p:nvPr/>
        </p:nvSpPr>
        <p:spPr>
          <a:xfrm>
            <a:off x="745587" y="1554958"/>
            <a:ext cx="1133927" cy="132556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g3115f5615e0_2_717"/>
          <p:cNvSpPr/>
          <p:nvPr/>
        </p:nvSpPr>
        <p:spPr>
          <a:xfrm>
            <a:off x="690926" y="3109916"/>
            <a:ext cx="1871003" cy="662781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115f5615e0_2_72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55" name="Google Shape;955;g3115f5615e0_2_7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56" name="Google Shape;956;g3115f5615e0_2_7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g3115f5615e0_2_727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the instance type t2.micro</a:t>
            </a:r>
            <a:endParaRPr/>
          </a:p>
        </p:txBody>
      </p:sp>
      <p:pic>
        <p:nvPicPr>
          <p:cNvPr id="958" name="Google Shape;958;g3115f5615e0_2_727"/>
          <p:cNvPicPr preferRelativeResize="0"/>
          <p:nvPr/>
        </p:nvPicPr>
        <p:blipFill rotWithShape="1">
          <a:blip r:embed="rId4">
            <a:alphaModFix/>
          </a:blip>
          <a:srcRect b="4409" l="0" r="0" t="11077"/>
          <a:stretch/>
        </p:blipFill>
        <p:spPr>
          <a:xfrm>
            <a:off x="0" y="0"/>
            <a:ext cx="12144375" cy="5795891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g3115f5615e0_2_727"/>
          <p:cNvSpPr/>
          <p:nvPr/>
        </p:nvSpPr>
        <p:spPr>
          <a:xfrm>
            <a:off x="590843" y="2964766"/>
            <a:ext cx="5303520" cy="1902656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115f5615e0_2_73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5" name="Google Shape;965;g3115f5615e0_2_7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66" name="Google Shape;966;g3115f5615e0_2_7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g3115f5615e0_2_736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key pair “Vockey”</a:t>
            </a:r>
            <a:endParaRPr/>
          </a:p>
        </p:txBody>
      </p:sp>
      <p:pic>
        <p:nvPicPr>
          <p:cNvPr id="968" name="Google Shape;968;g3115f5615e0_2_736"/>
          <p:cNvPicPr preferRelativeResize="0"/>
          <p:nvPr/>
        </p:nvPicPr>
        <p:blipFill rotWithShape="1">
          <a:blip r:embed="rId4">
            <a:alphaModFix/>
          </a:blip>
          <a:srcRect b="4616" l="0" r="0" t="11487"/>
          <a:stretch/>
        </p:blipFill>
        <p:spPr>
          <a:xfrm>
            <a:off x="0" y="0"/>
            <a:ext cx="12144375" cy="5753687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3115f5615e0_2_736"/>
          <p:cNvSpPr/>
          <p:nvPr/>
        </p:nvSpPr>
        <p:spPr>
          <a:xfrm>
            <a:off x="690926" y="2660553"/>
            <a:ext cx="3474720" cy="61194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115f5615e0_2_74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5" name="Google Shape;975;g3115f5615e0_2_7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76" name="Google Shape;976;g3115f5615e0_2_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g3115f5615e0_2_745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 the Network Settings</a:t>
            </a:r>
            <a:endParaRPr/>
          </a:p>
        </p:txBody>
      </p:sp>
      <p:pic>
        <p:nvPicPr>
          <p:cNvPr id="978" name="Google Shape;978;g3115f5615e0_2_745"/>
          <p:cNvPicPr preferRelativeResize="0"/>
          <p:nvPr/>
        </p:nvPicPr>
        <p:blipFill rotWithShape="1">
          <a:blip r:embed="rId4">
            <a:alphaModFix/>
          </a:blip>
          <a:srcRect b="4820" l="0" r="0" t="11487"/>
          <a:stretch/>
        </p:blipFill>
        <p:spPr>
          <a:xfrm>
            <a:off x="18170" y="3517"/>
            <a:ext cx="12144375" cy="5739619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g3115f5615e0_2_745"/>
          <p:cNvSpPr/>
          <p:nvPr/>
        </p:nvSpPr>
        <p:spPr>
          <a:xfrm>
            <a:off x="464234" y="1811216"/>
            <a:ext cx="5739618" cy="240909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115f5615e0_2_75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5" name="Google Shape;985;g3115f5615e0_2_7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86" name="Google Shape;986;g3115f5615e0_2_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g3115f5615e0_2_754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created Security group</a:t>
            </a:r>
            <a:endParaRPr/>
          </a:p>
        </p:txBody>
      </p:sp>
      <p:pic>
        <p:nvPicPr>
          <p:cNvPr id="988" name="Google Shape;988;g3115f5615e0_2_754"/>
          <p:cNvPicPr preferRelativeResize="0"/>
          <p:nvPr/>
        </p:nvPicPr>
        <p:blipFill rotWithShape="1">
          <a:blip r:embed="rId4">
            <a:alphaModFix/>
          </a:blip>
          <a:srcRect b="4821" l="0" r="0" t="11280"/>
          <a:stretch/>
        </p:blipFill>
        <p:spPr>
          <a:xfrm>
            <a:off x="0" y="0"/>
            <a:ext cx="12144375" cy="5753687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g3115f5615e0_2_754"/>
          <p:cNvSpPr/>
          <p:nvPr/>
        </p:nvSpPr>
        <p:spPr>
          <a:xfrm>
            <a:off x="3291840" y="2964766"/>
            <a:ext cx="2630658" cy="46423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g3115f5615e0_2_754"/>
          <p:cNvSpPr/>
          <p:nvPr/>
        </p:nvSpPr>
        <p:spPr>
          <a:xfrm>
            <a:off x="690926" y="4037427"/>
            <a:ext cx="3402772" cy="745587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115f5615e0_2_76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6" name="Google Shape;996;g3115f5615e0_2_7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97" name="Google Shape;997;g3115f5615e0_2_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g3115f5615e0_2_764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Expand Advanced details section</a:t>
            </a:r>
            <a:endParaRPr/>
          </a:p>
        </p:txBody>
      </p:sp>
      <p:pic>
        <p:nvPicPr>
          <p:cNvPr id="999" name="Google Shape;999;g3115f5615e0_2_764"/>
          <p:cNvPicPr preferRelativeResize="0"/>
          <p:nvPr/>
        </p:nvPicPr>
        <p:blipFill rotWithShape="1">
          <a:blip r:embed="rId4">
            <a:alphaModFix/>
          </a:blip>
          <a:srcRect b="4616" l="0" r="0" t="11282"/>
          <a:stretch/>
        </p:blipFill>
        <p:spPr>
          <a:xfrm>
            <a:off x="0" y="0"/>
            <a:ext cx="12144375" cy="576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115f5615e0_2_77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05" name="Google Shape;1005;g3115f5615e0_2_7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06" name="Google Shape;1006;g3115f5615e0_2_7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g3115f5615e0_2_772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Paste the instructions in “User data” field</a:t>
            </a:r>
            <a:endParaRPr/>
          </a:p>
        </p:txBody>
      </p:sp>
      <p:pic>
        <p:nvPicPr>
          <p:cNvPr id="1008" name="Google Shape;1008;g3115f5615e0_2_772"/>
          <p:cNvPicPr preferRelativeResize="0"/>
          <p:nvPr/>
        </p:nvPicPr>
        <p:blipFill rotWithShape="1">
          <a:blip r:embed="rId4">
            <a:alphaModFix/>
          </a:blip>
          <a:srcRect b="5231" l="0" r="0" t="11282"/>
          <a:stretch/>
        </p:blipFill>
        <p:spPr>
          <a:xfrm>
            <a:off x="0" y="17584"/>
            <a:ext cx="12144375" cy="5725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g3115f5615e0_2_772"/>
          <p:cNvSpPr/>
          <p:nvPr/>
        </p:nvSpPr>
        <p:spPr>
          <a:xfrm>
            <a:off x="690926" y="892177"/>
            <a:ext cx="5405074" cy="3890837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115f5615e0_2_78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5" name="Google Shape;1015;g3115f5615e0_2_7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16" name="Google Shape;1016;g3115f5615e0_2_7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3115f5615e0_2_781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 the instance</a:t>
            </a:r>
            <a:endParaRPr/>
          </a:p>
        </p:txBody>
      </p:sp>
      <p:pic>
        <p:nvPicPr>
          <p:cNvPr id="1018" name="Google Shape;1018;g3115f5615e0_2_781"/>
          <p:cNvPicPr preferRelativeResize="0"/>
          <p:nvPr/>
        </p:nvPicPr>
        <p:blipFill rotWithShape="1">
          <a:blip r:embed="rId4">
            <a:alphaModFix/>
          </a:blip>
          <a:srcRect b="4820" l="0" r="0" t="11487"/>
          <a:stretch/>
        </p:blipFill>
        <p:spPr>
          <a:xfrm>
            <a:off x="0" y="3517"/>
            <a:ext cx="12144375" cy="573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g3115f5615e0_2_781"/>
          <p:cNvSpPr/>
          <p:nvPr/>
        </p:nvSpPr>
        <p:spPr>
          <a:xfrm>
            <a:off x="9537895" y="4318782"/>
            <a:ext cx="1692812" cy="49236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115f5615e0_2_79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5" name="Google Shape;1025;g3115f5615e0_2_7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26" name="Google Shape;1026;g3115f5615e0_2_7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g3115f5615e0_2_790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Wait until the initialization phase is complete</a:t>
            </a:r>
            <a:endParaRPr/>
          </a:p>
        </p:txBody>
      </p:sp>
      <p:pic>
        <p:nvPicPr>
          <p:cNvPr id="1028" name="Google Shape;1028;g3115f5615e0_2_790"/>
          <p:cNvPicPr preferRelativeResize="0"/>
          <p:nvPr/>
        </p:nvPicPr>
        <p:blipFill rotWithShape="1">
          <a:blip r:embed="rId4">
            <a:alphaModFix/>
          </a:blip>
          <a:srcRect b="5435" l="0" r="0" t="11077"/>
          <a:stretch/>
        </p:blipFill>
        <p:spPr>
          <a:xfrm>
            <a:off x="0" y="17584"/>
            <a:ext cx="12144375" cy="5725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3115f5615e0_2_790"/>
          <p:cNvSpPr/>
          <p:nvPr/>
        </p:nvSpPr>
        <p:spPr>
          <a:xfrm>
            <a:off x="2182100" y="1755971"/>
            <a:ext cx="9522219" cy="33762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115f5615e0_2_79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35" name="Google Shape;1035;g3115f5615e0_2_79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36" name="Google Shape;1036;g3115f5615e0_2_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g3115f5615e0_2_799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web server, copy the public IPv4 DNS</a:t>
            </a:r>
            <a:endParaRPr/>
          </a:p>
        </p:txBody>
      </p:sp>
      <p:pic>
        <p:nvPicPr>
          <p:cNvPr id="1038" name="Google Shape;1038;g3115f5615e0_2_799"/>
          <p:cNvPicPr preferRelativeResize="0"/>
          <p:nvPr/>
        </p:nvPicPr>
        <p:blipFill rotWithShape="1">
          <a:blip r:embed="rId4">
            <a:alphaModFix/>
          </a:blip>
          <a:srcRect b="4616" l="0" r="0" t="11487"/>
          <a:stretch/>
        </p:blipFill>
        <p:spPr>
          <a:xfrm>
            <a:off x="0" y="17561"/>
            <a:ext cx="12144375" cy="575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g3115f5615e0_2_799"/>
          <p:cNvSpPr/>
          <p:nvPr/>
        </p:nvSpPr>
        <p:spPr>
          <a:xfrm>
            <a:off x="2182100" y="1755971"/>
            <a:ext cx="9522219" cy="33762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g3115f5615e0_2_799"/>
          <p:cNvSpPr/>
          <p:nvPr/>
        </p:nvSpPr>
        <p:spPr>
          <a:xfrm>
            <a:off x="8159261" y="4471448"/>
            <a:ext cx="3194539" cy="860207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3115f5615e0_2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862" y="1228725"/>
            <a:ext cx="10582275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115f5615e0_2_80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6" name="Google Shape;1046;g3115f5615e0_2_80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47" name="Google Shape;1047;g3115f5615e0_2_8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3115f5615e0_2_809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Displaying the web page</a:t>
            </a:r>
            <a:endParaRPr/>
          </a:p>
        </p:txBody>
      </p:sp>
      <p:pic>
        <p:nvPicPr>
          <p:cNvPr id="1049" name="Google Shape;1049;g3115f5615e0_2_809"/>
          <p:cNvPicPr preferRelativeResize="0"/>
          <p:nvPr/>
        </p:nvPicPr>
        <p:blipFill rotWithShape="1">
          <a:blip r:embed="rId4">
            <a:alphaModFix/>
          </a:blip>
          <a:srcRect b="13009" l="0" r="0" t="5744"/>
          <a:stretch/>
        </p:blipFill>
        <p:spPr>
          <a:xfrm>
            <a:off x="18170" y="34682"/>
            <a:ext cx="12144375" cy="5571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115f5615e0_2_81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5" name="Google Shape;1055;g3115f5615e0_2_8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56" name="Google Shape;1056;g3115f5615e0_2_8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g3115f5615e0_2_817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Final VPC</a:t>
            </a:r>
            <a:endParaRPr/>
          </a:p>
        </p:txBody>
      </p:sp>
      <p:pic>
        <p:nvPicPr>
          <p:cNvPr id="1058" name="Google Shape;1058;g3115f5615e0_2_8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46" y="553845"/>
            <a:ext cx="11469424" cy="518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115f5615e0_2_825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Activity: Design a VPC</a:t>
            </a:r>
            <a:endParaRPr/>
          </a:p>
        </p:txBody>
      </p:sp>
      <p:sp>
        <p:nvSpPr>
          <p:cNvPr id="1065" name="Google Shape;1065;g3115f5615e0_2_8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6" name="Google Shape;1066;g3115f5615e0_2_825"/>
          <p:cNvSpPr txBox="1"/>
          <p:nvPr/>
        </p:nvSpPr>
        <p:spPr>
          <a:xfrm>
            <a:off x="690925" y="1325563"/>
            <a:ext cx="11501073" cy="4195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Scenario: You have a small business with a website that is hosted on an Amazon Elastic Compute Cloud (Amazon EC2) instance. You have customer data that is stored on a backend database that you want to keep private. You want to use Amazon VPC to set up a VPC that meets the following requirements: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web server and database server must be in separate subnets.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address of your network must be 10.0.0.0. Each subnet must have 256 total IPv4 addresses.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customers must always be able to access your web server.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database server must be able to access the internet to make patch updates.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architecture must be highly available and use at least one custom firewall layer.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g3115f5615e0_2_8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864" y="771409"/>
            <a:ext cx="10062809" cy="3571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g3115f5615e0_2_8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532" y="608632"/>
            <a:ext cx="11471964" cy="36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g3115f5615e0_2_8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654" y="627840"/>
            <a:ext cx="11180892" cy="3999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g3115f5615e0_2_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648" y="599971"/>
            <a:ext cx="11694772" cy="369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g3115f5615e0_2_8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054" y="1012332"/>
            <a:ext cx="10065727" cy="355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g3115f5615e0_2_8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077" y="458136"/>
            <a:ext cx="12243022" cy="3850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g3115f5615e0_2_8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49" y="473715"/>
            <a:ext cx="11007364" cy="390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3115f5615e0_2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87" y="781050"/>
            <a:ext cx="10487025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g3115f5615e0_2_8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193" y="780939"/>
            <a:ext cx="10766216" cy="362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g3115f5615e0_2_8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68" y="744559"/>
            <a:ext cx="10619251" cy="4270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g3115f5615e0_2_8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52" y="556816"/>
            <a:ext cx="11268834" cy="468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115f5615e0_2_879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30" name="Google Shape;1130;g3115f5615e0_2_8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1" name="Google Shape;1131;g3115f5615e0_2_879"/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Your private subnets need to connect to the Internet while still remaining private. Which AWS-managed VPC component allows you to do this?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Groups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Gateway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 Gateway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ACL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115f5615e0_2_886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38" name="Google Shape;1138;g3115f5615e0_2_8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9" name="Google Shape;1139;g3115f5615e0_2_886"/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Which type of firewall has both ALLOW and DENY rules and operates at the subnet level?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Access Control List (NACL) 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Application Firewall (WAF)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Groups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Address Translation (NAT)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115f5615e0_2_893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46" name="Google Shape;1146;g3115f5615e0_2_8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7" name="Google Shape;1147;g3115f5615e0_2_893"/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You need a logically isolated section of AWS, where you can launch AWS resources in a private network that you create. What should you use?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Availability Zone (AZ)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VPC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NAT instance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ACL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115f5615e0_2_900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54" name="Google Shape;1154;g3115f5615e0_2_90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5" name="Google Shape;1155;g3115f5615e0_2_900"/>
          <p:cNvSpPr txBox="1"/>
          <p:nvPr/>
        </p:nvSpPr>
        <p:spPr>
          <a:xfrm>
            <a:off x="872196" y="1325563"/>
            <a:ext cx="10481603" cy="3907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 Your VPC needs to connect with the Internet. Which VPC component can help?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 Gateway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Group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Gateway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ACL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115f5615e0_2_907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62" name="Google Shape;1162;g3115f5615e0_2_90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3" name="Google Shape;1163;g3115f5615e0_2_907"/>
          <p:cNvSpPr txBox="1"/>
          <p:nvPr/>
        </p:nvSpPr>
        <p:spPr>
          <a:xfrm>
            <a:off x="872196" y="1325563"/>
            <a:ext cx="10481603" cy="279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 A VPC is available in which scope: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Regional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Availability Zone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115f5615e0_2_914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70" name="Google Shape;1170;g3115f5615e0_2_9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1" name="Google Shape;1171;g3115f5615e0_2_914"/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A public subnet is accessible from the Internet while a private subnet is not accessible from the Internet.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115f5615e0_2_921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78" name="Google Shape;1178;g3115f5615e0_2_9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9" name="Google Shape;1179;g3115f5615e0_2_921"/>
          <p:cNvSpPr txBox="1"/>
          <p:nvPr/>
        </p:nvSpPr>
        <p:spPr>
          <a:xfrm>
            <a:off x="872197" y="1325563"/>
            <a:ext cx="10255348" cy="279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 A public subnet is an Availability Zone resource.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3115f5615e0_2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700" y="838200"/>
            <a:ext cx="93726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115f5615e0_2_928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86" name="Google Shape;1186;g3115f5615e0_2_9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7" name="Google Shape;1187;g3115f5615e0_2_928"/>
          <p:cNvSpPr txBox="1"/>
          <p:nvPr/>
        </p:nvSpPr>
        <p:spPr>
          <a:xfrm>
            <a:off x="872197" y="1325563"/>
            <a:ext cx="10255348" cy="279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8- The largest IPv4 CIDR block size in a VPC is /20.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115f5615e0_2_935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94" name="Google Shape;1194;g3115f5615e0_2_9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5" name="Google Shape;1195;g3115f5615e0_2_935"/>
          <p:cNvSpPr txBox="1"/>
          <p:nvPr/>
        </p:nvSpPr>
        <p:spPr>
          <a:xfrm>
            <a:off x="872197" y="1325563"/>
            <a:ext cx="10255348" cy="279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9- Each subnet must be associated with a route table.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115f5615e0_2_942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202" name="Google Shape;1202;g3115f5615e0_2_9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3" name="Google Shape;1203;g3115f5615e0_2_942"/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10- NACL (Network ACL) is a firewall which controls traffic from and to an EC2 instance.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g3121de57b5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669" y="1628480"/>
            <a:ext cx="8502059" cy="1881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g3121de57b5e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11555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g3121de57b5e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652350" cy="38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3115f5615e0_2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642937"/>
            <a:ext cx="10058400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3115f5615e0_2_168"/>
          <p:cNvPicPr preferRelativeResize="0"/>
          <p:nvPr/>
        </p:nvPicPr>
        <p:blipFill rotWithShape="1">
          <a:blip r:embed="rId3">
            <a:alphaModFix/>
          </a:blip>
          <a:srcRect b="0" l="0" r="0" t="28419"/>
          <a:stretch/>
        </p:blipFill>
        <p:spPr>
          <a:xfrm>
            <a:off x="604837" y="2230582"/>
            <a:ext cx="10982325" cy="397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3115f5615e0_2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75" y="523875"/>
            <a:ext cx="10687050" cy="58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3115f5615e0_2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022" y="919574"/>
            <a:ext cx="8862414" cy="46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3115f5615e0_2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156" y="177586"/>
            <a:ext cx="10620046" cy="512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3115f5615e0_2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681037"/>
            <a:ext cx="10439400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3115f5615e0_2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452" y="211178"/>
            <a:ext cx="10436738" cy="4887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3115f5615e0_2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5" y="262464"/>
            <a:ext cx="6427318" cy="318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115f5615e0_2_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0983" y="3510321"/>
            <a:ext cx="6537080" cy="312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3115f5615e0_2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49" y="559874"/>
            <a:ext cx="6839192" cy="578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3115f5615e0_2_197"/>
          <p:cNvPicPr preferRelativeResize="0"/>
          <p:nvPr/>
        </p:nvPicPr>
        <p:blipFill rotWithShape="1">
          <a:blip r:embed="rId3">
            <a:alphaModFix/>
          </a:blip>
          <a:srcRect b="0" l="0" r="0" t="11020"/>
          <a:stretch/>
        </p:blipFill>
        <p:spPr>
          <a:xfrm>
            <a:off x="662303" y="484909"/>
            <a:ext cx="9631624" cy="6039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3115f5615e0_2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725" y="340742"/>
            <a:ext cx="7597264" cy="2901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115f5615e0_2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1199" y="3241964"/>
            <a:ext cx="7075960" cy="337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3115f5615e0_2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030" y="297105"/>
            <a:ext cx="11559369" cy="525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3115f5615e0_2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177" y="914327"/>
            <a:ext cx="10509491" cy="412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3115f5615e0_2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259" y="1209769"/>
            <a:ext cx="10681129" cy="445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3115f5615e0_2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367" y="669442"/>
            <a:ext cx="11727359" cy="4816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3115f5615e0_2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745" y="558164"/>
            <a:ext cx="11656715" cy="5413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3115f5615e0_2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882" y="754130"/>
            <a:ext cx="9415048" cy="587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3115f5615e0_2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797" y="567442"/>
            <a:ext cx="10920406" cy="5723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g3115f5615e0_2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238" y="629576"/>
            <a:ext cx="10653671" cy="553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3115f5615e0_2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37" y="369812"/>
            <a:ext cx="12171436" cy="575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115f5615e0_2_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6274" y="4125833"/>
            <a:ext cx="4369471" cy="2269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3115f5615e0_2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604" y="454625"/>
            <a:ext cx="10118189" cy="536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3115f5615e0_2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118" y="776713"/>
            <a:ext cx="10660979" cy="537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3115f5615e0_2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871" y="374971"/>
            <a:ext cx="10558292" cy="529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3115f5615e0_2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418" y="468479"/>
            <a:ext cx="10591370" cy="5544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3115f5615e0_2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834" y="468479"/>
            <a:ext cx="10433167" cy="540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3115f5615e0_2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608" y="529338"/>
            <a:ext cx="11354784" cy="579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3115f5615e0_2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382" y="319175"/>
            <a:ext cx="10724435" cy="5657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3115f5615e0_2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833" y="624094"/>
            <a:ext cx="8648700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3115f5615e0_2_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6169" y="1520024"/>
            <a:ext cx="7399661" cy="38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3115f5615e0_2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732" y="516976"/>
            <a:ext cx="11318067" cy="5646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3115f5615e0_2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429" y="438696"/>
            <a:ext cx="10483334" cy="524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3115f5615e0_2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504" y="723665"/>
            <a:ext cx="10988992" cy="541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3115f5615e0_2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357" y="281410"/>
            <a:ext cx="11045146" cy="571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3115f5615e0_2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058" y="706583"/>
            <a:ext cx="10992053" cy="565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g3115f5615e0_2_291"/>
          <p:cNvPicPr preferRelativeResize="0"/>
          <p:nvPr/>
        </p:nvPicPr>
        <p:blipFill rotWithShape="1">
          <a:blip r:embed="rId3">
            <a:alphaModFix/>
          </a:blip>
          <a:srcRect b="0" l="0" r="0" t="22543"/>
          <a:stretch/>
        </p:blipFill>
        <p:spPr>
          <a:xfrm>
            <a:off x="400738" y="678872"/>
            <a:ext cx="11021488" cy="471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3115f5615e0_2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670" y="318153"/>
            <a:ext cx="11254963" cy="5916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3115f5615e0_2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722" y="623679"/>
            <a:ext cx="11551186" cy="378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3115f5615e0_2_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524" y="440757"/>
            <a:ext cx="10707930" cy="583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115f5615e0_2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687" y="739429"/>
            <a:ext cx="79248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g3115f5615e0_2_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95" y="281667"/>
            <a:ext cx="11659610" cy="6294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3115f5615e0_2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14" y="796062"/>
            <a:ext cx="10981372" cy="526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3115f5615e0_2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125" y="773200"/>
            <a:ext cx="11415749" cy="53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3115f5615e0_2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42" y="373115"/>
            <a:ext cx="11255715" cy="611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3115f5615e0_2_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4646" y="494022"/>
            <a:ext cx="5670881" cy="6288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3115f5615e0_2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45" y="521718"/>
            <a:ext cx="11179509" cy="581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g3115f5615e0_2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5136" y="1615283"/>
            <a:ext cx="8161727" cy="3627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3115f5615e0_2_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464" y="1520024"/>
            <a:ext cx="8215072" cy="38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3115f5615e0_2_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776" y="314693"/>
            <a:ext cx="7955959" cy="421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3115f5615e0_2_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776" y="4530436"/>
            <a:ext cx="6302286" cy="182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g3115f5615e0_2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290" y="174759"/>
            <a:ext cx="8161655" cy="434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3115f5615e0_2_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290" y="4817148"/>
            <a:ext cx="6233700" cy="1767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3115f5615e0_2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87" y="561975"/>
            <a:ext cx="10487025" cy="57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3115f5615e0_2_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7117" y="277857"/>
            <a:ext cx="7437765" cy="6302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g3115f5615e0_2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629" y="853685"/>
            <a:ext cx="11123372" cy="38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3115f5615e0_2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913" y="1081836"/>
            <a:ext cx="8474174" cy="469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3115f5615e0_2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134" y="1569559"/>
            <a:ext cx="7277731" cy="3718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g3115f5615e0_2_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878" y="1565748"/>
            <a:ext cx="8352244" cy="372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3115f5615e0_2_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514" y="480946"/>
            <a:ext cx="9764285" cy="505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g3115f5615e0_2_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41" y="359743"/>
            <a:ext cx="10830057" cy="475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3115f5615e0_2_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798" y="458434"/>
            <a:ext cx="10232566" cy="5290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3115f5615e0_2_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73" y="434080"/>
            <a:ext cx="11011854" cy="5989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g3115f5615e0_2_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112" y="204206"/>
            <a:ext cx="10873814" cy="557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3115f5615e0_2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237" y="1157287"/>
            <a:ext cx="9915525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3115f5615e0_2_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727" y="597924"/>
            <a:ext cx="10676545" cy="566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g3115f5615e0_2_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246" y="453132"/>
            <a:ext cx="11621507" cy="595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g3115f5615e0_2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452" y="853217"/>
            <a:ext cx="11027096" cy="5151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3115f5615e0_2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28" y="658890"/>
            <a:ext cx="10897544" cy="5540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g3115f5615e0_2_405"/>
          <p:cNvPicPr preferRelativeResize="0"/>
          <p:nvPr/>
        </p:nvPicPr>
        <p:blipFill rotWithShape="1">
          <a:blip r:embed="rId3">
            <a:alphaModFix/>
          </a:blip>
          <a:srcRect b="84149" l="0" r="0" t="0"/>
          <a:stretch/>
        </p:blipFill>
        <p:spPr>
          <a:xfrm>
            <a:off x="405092" y="70134"/>
            <a:ext cx="10410263" cy="94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3115f5615e0_2_4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233" y="1019174"/>
            <a:ext cx="8944317" cy="57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g3115f5615e0_2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873" y="587999"/>
            <a:ext cx="8453545" cy="551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3115f5615e0_2_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96" y="1329183"/>
            <a:ext cx="12388221" cy="552881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3115f5615e0_2_414"/>
          <p:cNvSpPr txBox="1"/>
          <p:nvPr/>
        </p:nvSpPr>
        <p:spPr>
          <a:xfrm>
            <a:off x="2527208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scenario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115f5615e0_2_41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3" name="Google Shape;613;g3115f5615e0_2_4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14" name="Google Shape;614;g3115f5615e0_2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3115f5615e0_2_419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for VPC service</a:t>
            </a:r>
            <a:endParaRPr/>
          </a:p>
        </p:txBody>
      </p:sp>
      <p:pic>
        <p:nvPicPr>
          <p:cNvPr id="616" name="Google Shape;616;g3115f5615e0_2_419"/>
          <p:cNvPicPr preferRelativeResize="0"/>
          <p:nvPr/>
        </p:nvPicPr>
        <p:blipFill rotWithShape="1">
          <a:blip r:embed="rId4">
            <a:alphaModFix/>
          </a:blip>
          <a:srcRect b="4820" l="0" r="0" t="11077"/>
          <a:stretch/>
        </p:blipFill>
        <p:spPr>
          <a:xfrm>
            <a:off x="18170" y="0"/>
            <a:ext cx="12144375" cy="576775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3115f5615e0_2_419"/>
          <p:cNvSpPr/>
          <p:nvPr/>
        </p:nvSpPr>
        <p:spPr>
          <a:xfrm>
            <a:off x="1381850" y="54538"/>
            <a:ext cx="4836069" cy="38156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15f5615e0_2_42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23" name="Google Shape;623;g3115f5615e0_2_4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24" name="Google Shape;624;g3115f5615e0_2_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3115f5615e0_2_428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VPC</a:t>
            </a:r>
            <a:endParaRPr/>
          </a:p>
        </p:txBody>
      </p:sp>
      <p:pic>
        <p:nvPicPr>
          <p:cNvPr id="626" name="Google Shape;626;g3115f5615e0_2_428"/>
          <p:cNvPicPr preferRelativeResize="0"/>
          <p:nvPr/>
        </p:nvPicPr>
        <p:blipFill rotWithShape="1">
          <a:blip r:embed="rId4">
            <a:alphaModFix/>
          </a:blip>
          <a:srcRect b="5230" l="0" r="0" t="11487"/>
          <a:stretch/>
        </p:blipFill>
        <p:spPr>
          <a:xfrm>
            <a:off x="0" y="31652"/>
            <a:ext cx="12144375" cy="57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3115f5615e0_2_428"/>
          <p:cNvSpPr/>
          <p:nvPr/>
        </p:nvSpPr>
        <p:spPr>
          <a:xfrm>
            <a:off x="2321168" y="510617"/>
            <a:ext cx="1308297" cy="38156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15f5615e0_2_43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3" name="Google Shape;633;g3115f5615e0_2_4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34" name="Google Shape;634;g3115f5615e0_2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3115f5615e0_2_437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VPC and More</a:t>
            </a:r>
            <a:endParaRPr/>
          </a:p>
        </p:txBody>
      </p:sp>
      <p:pic>
        <p:nvPicPr>
          <p:cNvPr id="636" name="Google Shape;636;g3115f5615e0_2_437"/>
          <p:cNvPicPr preferRelativeResize="0"/>
          <p:nvPr/>
        </p:nvPicPr>
        <p:blipFill rotWithShape="1">
          <a:blip r:embed="rId4">
            <a:alphaModFix/>
          </a:blip>
          <a:srcRect b="5436" l="0" r="0" t="11281"/>
          <a:stretch/>
        </p:blipFill>
        <p:spPr>
          <a:xfrm>
            <a:off x="0" y="31652"/>
            <a:ext cx="12144375" cy="57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3115f5615e0_2_437"/>
          <p:cNvSpPr/>
          <p:nvPr/>
        </p:nvSpPr>
        <p:spPr>
          <a:xfrm>
            <a:off x="2419643" y="2433711"/>
            <a:ext cx="1969478" cy="453683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3115f5615e0_2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50" y="871537"/>
            <a:ext cx="1017270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115f5615e0_2_44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3" name="Google Shape;643;g3115f5615e0_2_4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44" name="Google Shape;644;g3115f5615e0_2_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3115f5615e0_2_446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the Name Tag and the CIDR block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(min /28 and max /16)</a:t>
            </a:r>
            <a:endParaRPr/>
          </a:p>
        </p:txBody>
      </p:sp>
      <p:pic>
        <p:nvPicPr>
          <p:cNvPr id="646" name="Google Shape;646;g3115f5615e0_2_446"/>
          <p:cNvPicPr preferRelativeResize="0"/>
          <p:nvPr/>
        </p:nvPicPr>
        <p:blipFill rotWithShape="1">
          <a:blip r:embed="rId4">
            <a:alphaModFix/>
          </a:blip>
          <a:srcRect b="4616" l="0" r="0" t="11282"/>
          <a:stretch/>
        </p:blipFill>
        <p:spPr>
          <a:xfrm>
            <a:off x="0" y="14068"/>
            <a:ext cx="12144375" cy="576775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3115f5615e0_2_446"/>
          <p:cNvSpPr/>
          <p:nvPr/>
        </p:nvSpPr>
        <p:spPr>
          <a:xfrm>
            <a:off x="172029" y="1932663"/>
            <a:ext cx="4836069" cy="66986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3115f5615e0_2_446"/>
          <p:cNvSpPr/>
          <p:nvPr/>
        </p:nvSpPr>
        <p:spPr>
          <a:xfrm>
            <a:off x="172028" y="2840673"/>
            <a:ext cx="4836069" cy="66985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15f5615e0_2_45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4" name="Google Shape;654;g3115f5615e0_2_4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55" name="Google Shape;655;g3115f5615e0_2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3115f5615e0_2_456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 number of AZs, public, and private subnets</a:t>
            </a:r>
            <a:endParaRPr/>
          </a:p>
        </p:txBody>
      </p:sp>
      <p:pic>
        <p:nvPicPr>
          <p:cNvPr id="657" name="Google Shape;657;g3115f5615e0_2_456"/>
          <p:cNvPicPr preferRelativeResize="0"/>
          <p:nvPr/>
        </p:nvPicPr>
        <p:blipFill rotWithShape="1">
          <a:blip r:embed="rId4">
            <a:alphaModFix/>
          </a:blip>
          <a:srcRect b="4616" l="0" r="0" t="11282"/>
          <a:stretch/>
        </p:blipFill>
        <p:spPr>
          <a:xfrm>
            <a:off x="0" y="0"/>
            <a:ext cx="12144375" cy="576775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3115f5615e0_2_456"/>
          <p:cNvSpPr/>
          <p:nvPr/>
        </p:nvSpPr>
        <p:spPr>
          <a:xfrm>
            <a:off x="47625" y="626931"/>
            <a:ext cx="2667439" cy="374373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15f5615e0_2_46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4" name="Google Shape;664;g3115f5615e0_2_4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65" name="Google Shape;665;g3115f5615e0_2_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3115f5615e0_2_465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 the CIDR block for each subnet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(Cannot be overlapped)</a:t>
            </a:r>
            <a:endParaRPr/>
          </a:p>
        </p:txBody>
      </p:sp>
      <p:pic>
        <p:nvPicPr>
          <p:cNvPr id="667" name="Google Shape;667;g3115f5615e0_2_465"/>
          <p:cNvPicPr preferRelativeResize="0"/>
          <p:nvPr/>
        </p:nvPicPr>
        <p:blipFill rotWithShape="1">
          <a:blip r:embed="rId4">
            <a:alphaModFix/>
          </a:blip>
          <a:srcRect b="4614" l="0" r="0" t="11077"/>
          <a:stretch/>
        </p:blipFill>
        <p:spPr>
          <a:xfrm>
            <a:off x="0" y="0"/>
            <a:ext cx="12144375" cy="57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3115f5615e0_2_465"/>
          <p:cNvSpPr/>
          <p:nvPr/>
        </p:nvSpPr>
        <p:spPr>
          <a:xfrm>
            <a:off x="253218" y="2504049"/>
            <a:ext cx="2461846" cy="1325563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115f5615e0_2_47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4" name="Google Shape;674;g3115f5615e0_2_4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75" name="Google Shape;675;g3115f5615e0_2_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3115f5615e0_2_474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 the NAT gateway to be in 1 AZ</a:t>
            </a:r>
            <a:endParaRPr/>
          </a:p>
        </p:txBody>
      </p:sp>
      <p:pic>
        <p:nvPicPr>
          <p:cNvPr id="677" name="Google Shape;677;g3115f5615e0_2_474"/>
          <p:cNvPicPr preferRelativeResize="0"/>
          <p:nvPr/>
        </p:nvPicPr>
        <p:blipFill rotWithShape="1">
          <a:blip r:embed="rId4">
            <a:alphaModFix/>
          </a:blip>
          <a:srcRect b="5231" l="0" r="0" t="11282"/>
          <a:stretch/>
        </p:blipFill>
        <p:spPr>
          <a:xfrm>
            <a:off x="0" y="17584"/>
            <a:ext cx="12144375" cy="5725552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3115f5615e0_2_474"/>
          <p:cNvSpPr/>
          <p:nvPr/>
        </p:nvSpPr>
        <p:spPr>
          <a:xfrm>
            <a:off x="328979" y="2307076"/>
            <a:ext cx="4214886" cy="101289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15f5615e0_2_48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4" name="Google Shape;684;g3115f5615e0_2_4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85" name="Google Shape;685;g3115f5615e0_2_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3115f5615e0_2_483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Preview the created VPC</a:t>
            </a:r>
            <a:endParaRPr/>
          </a:p>
        </p:txBody>
      </p:sp>
      <p:pic>
        <p:nvPicPr>
          <p:cNvPr id="687" name="Google Shape;687;g3115f5615e0_2_483"/>
          <p:cNvPicPr preferRelativeResize="0"/>
          <p:nvPr/>
        </p:nvPicPr>
        <p:blipFill rotWithShape="1">
          <a:blip r:embed="rId4">
            <a:alphaModFix/>
          </a:blip>
          <a:srcRect b="4821" l="0" r="0" t="11077"/>
          <a:stretch/>
        </p:blipFill>
        <p:spPr>
          <a:xfrm>
            <a:off x="0" y="0"/>
            <a:ext cx="12144375" cy="576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115f5615e0_2_49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93" name="Google Shape;693;g3115f5615e0_2_4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94" name="Google Shape;694;g3115f5615e0_2_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3115f5615e0_2_491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Wait for the VPC to be Created</a:t>
            </a:r>
            <a:endParaRPr/>
          </a:p>
        </p:txBody>
      </p:sp>
      <p:pic>
        <p:nvPicPr>
          <p:cNvPr id="696" name="Google Shape;696;g3115f5615e0_2_491"/>
          <p:cNvPicPr preferRelativeResize="0"/>
          <p:nvPr/>
        </p:nvPicPr>
        <p:blipFill rotWithShape="1">
          <a:blip r:embed="rId4">
            <a:alphaModFix/>
          </a:blip>
          <a:srcRect b="4821" l="0" r="0" t="11280"/>
          <a:stretch/>
        </p:blipFill>
        <p:spPr>
          <a:xfrm>
            <a:off x="0" y="0"/>
            <a:ext cx="12144375" cy="57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15f5615e0_2_49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02" name="Google Shape;702;g3115f5615e0_2_49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03" name="Google Shape;703;g3115f5615e0_2_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3115f5615e0_2_499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Current VPC</a:t>
            </a:r>
            <a:endParaRPr/>
          </a:p>
        </p:txBody>
      </p:sp>
      <p:pic>
        <p:nvPicPr>
          <p:cNvPr id="705" name="Google Shape;705;g3115f5615e0_2_4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863" y="490613"/>
            <a:ext cx="10910990" cy="494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115f5615e0_2_50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1" name="Google Shape;711;g3115f5615e0_2_50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12" name="Google Shape;712;g3115f5615e0_2_5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3115f5615e0_2_507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the created VPC</a:t>
            </a:r>
            <a:endParaRPr/>
          </a:p>
        </p:txBody>
      </p:sp>
      <p:pic>
        <p:nvPicPr>
          <p:cNvPr id="714" name="Google Shape;714;g3115f5615e0_2_507"/>
          <p:cNvPicPr preferRelativeResize="0"/>
          <p:nvPr/>
        </p:nvPicPr>
        <p:blipFill rotWithShape="1">
          <a:blip r:embed="rId4">
            <a:alphaModFix/>
          </a:blip>
          <a:srcRect b="4821" l="0" r="0" t="11280"/>
          <a:stretch/>
        </p:blipFill>
        <p:spPr>
          <a:xfrm>
            <a:off x="0" y="0"/>
            <a:ext cx="12144375" cy="5753687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3115f5615e0_2_507"/>
          <p:cNvSpPr/>
          <p:nvPr/>
        </p:nvSpPr>
        <p:spPr>
          <a:xfrm>
            <a:off x="142286" y="2094641"/>
            <a:ext cx="1097280" cy="246197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115f5615e0_2_51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1" name="Google Shape;721;g3115f5615e0_2_5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22" name="Google Shape;722;g3115f5615e0_2_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3115f5615e0_2_516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new subnet (Public Subnet)</a:t>
            </a:r>
            <a:endParaRPr/>
          </a:p>
        </p:txBody>
      </p:sp>
      <p:pic>
        <p:nvPicPr>
          <p:cNvPr id="724" name="Google Shape;724;g3115f5615e0_2_516"/>
          <p:cNvPicPr preferRelativeResize="0"/>
          <p:nvPr/>
        </p:nvPicPr>
        <p:blipFill rotWithShape="1">
          <a:blip r:embed="rId4">
            <a:alphaModFix/>
          </a:blip>
          <a:srcRect b="4616" l="0" r="0" t="11487"/>
          <a:stretch/>
        </p:blipFill>
        <p:spPr>
          <a:xfrm>
            <a:off x="0" y="0"/>
            <a:ext cx="12144375" cy="5753687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3115f5615e0_2_516"/>
          <p:cNvSpPr/>
          <p:nvPr/>
        </p:nvSpPr>
        <p:spPr>
          <a:xfrm>
            <a:off x="74658" y="2328204"/>
            <a:ext cx="1232535" cy="30245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g3115f5615e0_2_516"/>
          <p:cNvSpPr/>
          <p:nvPr/>
        </p:nvSpPr>
        <p:spPr>
          <a:xfrm>
            <a:off x="10190501" y="303093"/>
            <a:ext cx="1330939" cy="58908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115f5615e0_2_52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2" name="Google Shape;732;g3115f5615e0_2_5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33" name="Google Shape;733;g3115f5615e0_2_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g3115f5615e0_2_526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VPC ID for our VPC (lab-vpc)</a:t>
            </a:r>
            <a:endParaRPr/>
          </a:p>
        </p:txBody>
      </p:sp>
      <p:pic>
        <p:nvPicPr>
          <p:cNvPr id="735" name="Google Shape;735;g3115f5615e0_2_526"/>
          <p:cNvPicPr preferRelativeResize="0"/>
          <p:nvPr/>
        </p:nvPicPr>
        <p:blipFill rotWithShape="1">
          <a:blip r:embed="rId4">
            <a:alphaModFix/>
          </a:blip>
          <a:srcRect b="4411" l="0" r="0" t="11282"/>
          <a:stretch/>
        </p:blipFill>
        <p:spPr>
          <a:xfrm>
            <a:off x="18170" y="0"/>
            <a:ext cx="12144375" cy="57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3115f5615e0_2_526"/>
          <p:cNvSpPr/>
          <p:nvPr/>
        </p:nvSpPr>
        <p:spPr>
          <a:xfrm>
            <a:off x="412282" y="3429000"/>
            <a:ext cx="2612272" cy="5380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3115f5615e0_2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162" y="757237"/>
            <a:ext cx="9591675" cy="5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115f5615e0_2_53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2" name="Google Shape;742;g3115f5615e0_2_5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43" name="Google Shape;743;g3115f5615e0_2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3115f5615e0_2_535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 the subnet name, choose a different AZ, and configure the CIDR block </a:t>
            </a:r>
            <a:endParaRPr/>
          </a:p>
        </p:txBody>
      </p:sp>
      <p:pic>
        <p:nvPicPr>
          <p:cNvPr id="745" name="Google Shape;745;g3115f5615e0_2_535"/>
          <p:cNvPicPr preferRelativeResize="0"/>
          <p:nvPr/>
        </p:nvPicPr>
        <p:blipFill rotWithShape="1">
          <a:blip r:embed="rId4">
            <a:alphaModFix/>
          </a:blip>
          <a:srcRect b="5436" l="0" r="0" t="11281"/>
          <a:stretch/>
        </p:blipFill>
        <p:spPr>
          <a:xfrm>
            <a:off x="0" y="0"/>
            <a:ext cx="12144375" cy="5711484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3115f5615e0_2_535"/>
          <p:cNvSpPr/>
          <p:nvPr/>
        </p:nvSpPr>
        <p:spPr>
          <a:xfrm>
            <a:off x="74658" y="1842868"/>
            <a:ext cx="5693096" cy="2940147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3115f5615e0_2_535"/>
          <p:cNvSpPr/>
          <p:nvPr/>
        </p:nvSpPr>
        <p:spPr>
          <a:xfrm>
            <a:off x="422031" y="3010486"/>
            <a:ext cx="2390405" cy="30948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115f5615e0_2_54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3" name="Google Shape;753;g3115f5615e0_2_5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54" name="Google Shape;754;g3115f5615e0_2_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3115f5615e0_2_545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the Subnet </a:t>
            </a:r>
            <a:endParaRPr/>
          </a:p>
        </p:txBody>
      </p:sp>
      <p:pic>
        <p:nvPicPr>
          <p:cNvPr id="756" name="Google Shape;756;g3115f5615e0_2_545"/>
          <p:cNvPicPr preferRelativeResize="0"/>
          <p:nvPr/>
        </p:nvPicPr>
        <p:blipFill rotWithShape="1">
          <a:blip r:embed="rId4">
            <a:alphaModFix/>
          </a:blip>
          <a:srcRect b="4614" l="0" r="0" t="11077"/>
          <a:stretch/>
        </p:blipFill>
        <p:spPr>
          <a:xfrm>
            <a:off x="-5557" y="0"/>
            <a:ext cx="12144375" cy="57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3115f5615e0_2_545"/>
          <p:cNvSpPr/>
          <p:nvPr/>
        </p:nvSpPr>
        <p:spPr>
          <a:xfrm>
            <a:off x="5954953" y="4909625"/>
            <a:ext cx="1557195" cy="53457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115f5615e0_2_55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3" name="Google Shape;763;g3115f5615e0_2_5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64" name="Google Shape;764;g3115f5615e0_2_5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3115f5615e0_2_554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another subnet (Private Subnet)</a:t>
            </a:r>
            <a:endParaRPr/>
          </a:p>
        </p:txBody>
      </p:sp>
      <p:pic>
        <p:nvPicPr>
          <p:cNvPr id="766" name="Google Shape;766;g3115f5615e0_2_554"/>
          <p:cNvPicPr preferRelativeResize="0"/>
          <p:nvPr/>
        </p:nvPicPr>
        <p:blipFill rotWithShape="1">
          <a:blip r:embed="rId4">
            <a:alphaModFix/>
          </a:blip>
          <a:srcRect b="4616" l="0" r="0" t="11282"/>
          <a:stretch/>
        </p:blipFill>
        <p:spPr>
          <a:xfrm>
            <a:off x="0" y="0"/>
            <a:ext cx="12144375" cy="576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15f5615e0_2_56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2" name="Google Shape;772;g3115f5615e0_2_5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73" name="Google Shape;773;g3115f5615e0_2_5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3115f5615e0_2_562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 the subnet as before and choose the CIDR block</a:t>
            </a:r>
            <a:endParaRPr/>
          </a:p>
        </p:txBody>
      </p:sp>
      <p:pic>
        <p:nvPicPr>
          <p:cNvPr id="775" name="Google Shape;775;g3115f5615e0_2_562"/>
          <p:cNvPicPr preferRelativeResize="0"/>
          <p:nvPr/>
        </p:nvPicPr>
        <p:blipFill rotWithShape="1">
          <a:blip r:embed="rId4">
            <a:alphaModFix/>
          </a:blip>
          <a:srcRect b="5026" l="0" r="0" t="11076"/>
          <a:stretch/>
        </p:blipFill>
        <p:spPr>
          <a:xfrm>
            <a:off x="0" y="0"/>
            <a:ext cx="12144375" cy="5753686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3115f5615e0_2_562"/>
          <p:cNvSpPr/>
          <p:nvPr/>
        </p:nvSpPr>
        <p:spPr>
          <a:xfrm>
            <a:off x="74658" y="1104314"/>
            <a:ext cx="5693096" cy="3256671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115f5615e0_2_57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2" name="Google Shape;782;g3115f5615e0_2_5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83" name="Google Shape;783;g3115f5615e0_2_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3115f5615e0_2_571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the subnet</a:t>
            </a:r>
            <a:endParaRPr/>
          </a:p>
        </p:txBody>
      </p:sp>
      <p:pic>
        <p:nvPicPr>
          <p:cNvPr id="785" name="Google Shape;785;g3115f5615e0_2_571"/>
          <p:cNvPicPr preferRelativeResize="0"/>
          <p:nvPr/>
        </p:nvPicPr>
        <p:blipFill rotWithShape="1">
          <a:blip r:embed="rId4">
            <a:alphaModFix/>
          </a:blip>
          <a:srcRect b="5025" l="0" r="0" t="11077"/>
          <a:stretch/>
        </p:blipFill>
        <p:spPr>
          <a:xfrm>
            <a:off x="0" y="0"/>
            <a:ext cx="12144375" cy="5753688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3115f5615e0_2_571"/>
          <p:cNvSpPr/>
          <p:nvPr/>
        </p:nvSpPr>
        <p:spPr>
          <a:xfrm>
            <a:off x="5954953" y="4909625"/>
            <a:ext cx="1557195" cy="53457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115f5615e0_2_58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2" name="Google Shape;792;g3115f5615e0_2_5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93" name="Google Shape;793;g3115f5615e0_2_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3115f5615e0_2_580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 a Route table for the new subnets</a:t>
            </a:r>
            <a:endParaRPr/>
          </a:p>
        </p:txBody>
      </p:sp>
      <p:pic>
        <p:nvPicPr>
          <p:cNvPr id="795" name="Google Shape;795;g3115f5615e0_2_580"/>
          <p:cNvPicPr preferRelativeResize="0"/>
          <p:nvPr/>
        </p:nvPicPr>
        <p:blipFill rotWithShape="1">
          <a:blip r:embed="rId4">
            <a:alphaModFix/>
          </a:blip>
          <a:srcRect b="4614" l="0" r="0" t="11077"/>
          <a:stretch/>
        </p:blipFill>
        <p:spPr>
          <a:xfrm>
            <a:off x="0" y="0"/>
            <a:ext cx="12144375" cy="57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3115f5615e0_2_580"/>
          <p:cNvSpPr/>
          <p:nvPr/>
        </p:nvSpPr>
        <p:spPr>
          <a:xfrm>
            <a:off x="47625" y="2623625"/>
            <a:ext cx="1334226" cy="358726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115f5615e0_2_58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2" name="Google Shape;802;g3115f5615e0_2_5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03" name="Google Shape;803;g3115f5615e0_2_5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3115f5615e0_2_589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Route table for private subnet 1 and assign it for private subnet 2</a:t>
            </a:r>
            <a:endParaRPr/>
          </a:p>
        </p:txBody>
      </p:sp>
      <p:pic>
        <p:nvPicPr>
          <p:cNvPr id="805" name="Google Shape;805;g3115f5615e0_2_589"/>
          <p:cNvPicPr preferRelativeResize="0"/>
          <p:nvPr/>
        </p:nvPicPr>
        <p:blipFill rotWithShape="1">
          <a:blip r:embed="rId4">
            <a:alphaModFix/>
          </a:blip>
          <a:srcRect b="4614" l="0" r="0" t="11077"/>
          <a:stretch/>
        </p:blipFill>
        <p:spPr>
          <a:xfrm>
            <a:off x="0" y="0"/>
            <a:ext cx="12144375" cy="57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g3115f5615e0_2_589"/>
          <p:cNvSpPr/>
          <p:nvPr/>
        </p:nvSpPr>
        <p:spPr>
          <a:xfrm>
            <a:off x="2143710" y="1375595"/>
            <a:ext cx="2794049" cy="358726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15f5615e0_2_59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12" name="Google Shape;812;g3115f5615e0_2_59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13" name="Google Shape;813;g3115f5615e0_2_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115f5615e0_2_598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Associate a new subnet to it</a:t>
            </a:r>
            <a:endParaRPr/>
          </a:p>
        </p:txBody>
      </p:sp>
      <p:pic>
        <p:nvPicPr>
          <p:cNvPr id="815" name="Google Shape;815;g3115f5615e0_2_598"/>
          <p:cNvPicPr preferRelativeResize="0"/>
          <p:nvPr/>
        </p:nvPicPr>
        <p:blipFill rotWithShape="1">
          <a:blip r:embed="rId4">
            <a:alphaModFix/>
          </a:blip>
          <a:srcRect b="4614" l="0" r="0" t="11077"/>
          <a:stretch/>
        </p:blipFill>
        <p:spPr>
          <a:xfrm>
            <a:off x="0" y="0"/>
            <a:ext cx="12144375" cy="57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3115f5615e0_2_598"/>
          <p:cNvSpPr/>
          <p:nvPr/>
        </p:nvSpPr>
        <p:spPr>
          <a:xfrm>
            <a:off x="9315086" y="3249637"/>
            <a:ext cx="2234489" cy="436098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g3115f5615e0_2_598"/>
          <p:cNvSpPr/>
          <p:nvPr/>
        </p:nvSpPr>
        <p:spPr>
          <a:xfrm>
            <a:off x="3798277" y="2785402"/>
            <a:ext cx="1674055" cy="46423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15f5615e0_2_60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3" name="Google Shape;823;g3115f5615e0_2_60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24" name="Google Shape;824;g3115f5615e0_2_6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3115f5615e0_2_608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two subnets</a:t>
            </a:r>
            <a:endParaRPr/>
          </a:p>
        </p:txBody>
      </p:sp>
      <p:pic>
        <p:nvPicPr>
          <p:cNvPr id="826" name="Google Shape;826;g3115f5615e0_2_608"/>
          <p:cNvPicPr preferRelativeResize="0"/>
          <p:nvPr/>
        </p:nvPicPr>
        <p:blipFill rotWithShape="1">
          <a:blip r:embed="rId4">
            <a:alphaModFix/>
          </a:blip>
          <a:srcRect b="4616" l="0" r="0" t="11282"/>
          <a:stretch/>
        </p:blipFill>
        <p:spPr>
          <a:xfrm>
            <a:off x="0" y="0"/>
            <a:ext cx="12144375" cy="576775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g3115f5615e0_2_608"/>
          <p:cNvSpPr/>
          <p:nvPr/>
        </p:nvSpPr>
        <p:spPr>
          <a:xfrm>
            <a:off x="47624" y="2461846"/>
            <a:ext cx="6048375" cy="64711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g3115f5615e0_2_608"/>
          <p:cNvSpPr/>
          <p:nvPr/>
        </p:nvSpPr>
        <p:spPr>
          <a:xfrm>
            <a:off x="9866874" y="4975177"/>
            <a:ext cx="1668634" cy="46901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15f5615e0_2_61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4" name="Google Shape;834;g3115f5615e0_2_6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35" name="Google Shape;835;g3115f5615e0_2_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g3115f5615e0_2_618"/>
          <p:cNvSpPr txBox="1"/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 for the public subnets</a:t>
            </a:r>
            <a:endParaRPr/>
          </a:p>
        </p:txBody>
      </p:sp>
      <p:pic>
        <p:nvPicPr>
          <p:cNvPr id="837" name="Google Shape;837;g3115f5615e0_2_618"/>
          <p:cNvPicPr preferRelativeResize="0"/>
          <p:nvPr/>
        </p:nvPicPr>
        <p:blipFill rotWithShape="1">
          <a:blip r:embed="rId4">
            <a:alphaModFix/>
          </a:blip>
          <a:srcRect b="4410" l="0" r="0" t="11487"/>
          <a:stretch/>
        </p:blipFill>
        <p:spPr>
          <a:xfrm>
            <a:off x="0" y="0"/>
            <a:ext cx="12144375" cy="576775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3115f5615e0_2_618"/>
          <p:cNvSpPr/>
          <p:nvPr/>
        </p:nvSpPr>
        <p:spPr>
          <a:xfrm>
            <a:off x="2082018" y="2715065"/>
            <a:ext cx="4013981" cy="506437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2024-10-31T11:00:23Z</dcterms:created>
  <dc:creator>Microsoft account</dc:creator>
</cp:coreProperties>
</file>